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81" r:id="rId6"/>
    <p:sldId id="404" r:id="rId7"/>
    <p:sldId id="405" r:id="rId8"/>
    <p:sldId id="406" r:id="rId9"/>
    <p:sldId id="385" r:id="rId10"/>
    <p:sldId id="408" r:id="rId11"/>
    <p:sldId id="409" r:id="rId12"/>
    <p:sldId id="410" r:id="rId13"/>
    <p:sldId id="407" r:id="rId14"/>
    <p:sldId id="414" r:id="rId15"/>
    <p:sldId id="415" r:id="rId16"/>
    <p:sldId id="411" r:id="rId17"/>
    <p:sldId id="412" r:id="rId18"/>
    <p:sldId id="413" r:id="rId19"/>
    <p:sldId id="416" r:id="rId20"/>
    <p:sldId id="418" r:id="rId21"/>
    <p:sldId id="417" r:id="rId22"/>
    <p:sldId id="420" r:id="rId23"/>
    <p:sldId id="422" r:id="rId24"/>
    <p:sldId id="3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02E"/>
    <a:srgbClr val="051522"/>
    <a:srgbClr val="E3FBFE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87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DB884-105D-490F-85B9-82B70132AF2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218EDE-F112-4960-B56E-F25DB3CC2989}">
      <dgm:prSet phldrT="[Text]"/>
      <dgm:spPr/>
      <dgm:t>
        <a:bodyPr/>
        <a:lstStyle/>
        <a:p>
          <a:r>
            <a:rPr lang="en-US" dirty="0"/>
            <a:t>Core Functionality</a:t>
          </a:r>
        </a:p>
      </dgm:t>
    </dgm:pt>
    <dgm:pt modelId="{161F77A2-25C5-42A0-BD51-1305B0359A9D}" type="parTrans" cxnId="{6D29D571-173D-478D-8BE6-1774DCE51B54}">
      <dgm:prSet/>
      <dgm:spPr/>
      <dgm:t>
        <a:bodyPr/>
        <a:lstStyle/>
        <a:p>
          <a:endParaRPr lang="en-US"/>
        </a:p>
      </dgm:t>
    </dgm:pt>
    <dgm:pt modelId="{01E168D5-4320-4F75-8FF1-99772827E89A}" type="sibTrans" cxnId="{6D29D571-173D-478D-8BE6-1774DCE51B54}">
      <dgm:prSet/>
      <dgm:spPr/>
      <dgm:t>
        <a:bodyPr/>
        <a:lstStyle/>
        <a:p>
          <a:endParaRPr lang="en-US"/>
        </a:p>
      </dgm:t>
    </dgm:pt>
    <dgm:pt modelId="{214B089A-1C70-4098-8546-3501883691F4}">
      <dgm:prSet phldrT="[Text]" custT="1"/>
      <dgm:spPr/>
      <dgm:t>
        <a:bodyPr/>
        <a:lstStyle/>
        <a:p>
          <a:r>
            <a:rPr lang="en-US" sz="1700" dirty="0">
              <a:solidFill>
                <a:schemeClr val="bg1"/>
              </a:solidFill>
            </a:rPr>
            <a:t>Writing function to handle </a:t>
          </a:r>
        </a:p>
      </dgm:t>
    </dgm:pt>
    <dgm:pt modelId="{40E993A2-0911-4198-BC85-133A88F00ED6}" type="parTrans" cxnId="{0C7626F2-FD43-4FE5-A783-603C8035BDFB}">
      <dgm:prSet/>
      <dgm:spPr/>
      <dgm:t>
        <a:bodyPr/>
        <a:lstStyle/>
        <a:p>
          <a:endParaRPr lang="en-US"/>
        </a:p>
      </dgm:t>
    </dgm:pt>
    <dgm:pt modelId="{65CD81E0-1567-44C7-8BC9-16196F2C81EC}" type="sibTrans" cxnId="{0C7626F2-FD43-4FE5-A783-603C8035BDFB}">
      <dgm:prSet/>
      <dgm:spPr/>
      <dgm:t>
        <a:bodyPr/>
        <a:lstStyle/>
        <a:p>
          <a:endParaRPr lang="en-US"/>
        </a:p>
      </dgm:t>
    </dgm:pt>
    <dgm:pt modelId="{7CE35BD4-9D37-4B4A-8BD7-F4374C01B47A}">
      <dgm:prSet phldrT="[Text]"/>
      <dgm:spPr/>
      <dgm:t>
        <a:bodyPr/>
        <a:lstStyle/>
        <a:p>
          <a:r>
            <a:rPr lang="en-US" dirty="0" err="1"/>
            <a:t>Tkinter</a:t>
          </a:r>
          <a:endParaRPr lang="en-US" dirty="0"/>
        </a:p>
      </dgm:t>
    </dgm:pt>
    <dgm:pt modelId="{7FD65349-A6D2-4B44-BD82-CF4417ECC0CD}" type="parTrans" cxnId="{5ADDE91B-8DD6-4CE7-B068-98608092378F}">
      <dgm:prSet/>
      <dgm:spPr/>
      <dgm:t>
        <a:bodyPr/>
        <a:lstStyle/>
        <a:p>
          <a:endParaRPr lang="en-US"/>
        </a:p>
      </dgm:t>
    </dgm:pt>
    <dgm:pt modelId="{FF5F770E-79F4-4B50-9B5A-5DF2D6247C88}" type="sibTrans" cxnId="{5ADDE91B-8DD6-4CE7-B068-98608092378F}">
      <dgm:prSet/>
      <dgm:spPr/>
      <dgm:t>
        <a:bodyPr/>
        <a:lstStyle/>
        <a:p>
          <a:endParaRPr lang="en-US"/>
        </a:p>
      </dgm:t>
    </dgm:pt>
    <dgm:pt modelId="{FC9FFE3B-3C4A-4B78-8A09-8E86A9B9A724}">
      <dgm:prSet phldrT="[Text]" custT="1"/>
      <dgm:spPr/>
      <dgm:t>
        <a:bodyPr/>
        <a:lstStyle/>
        <a:p>
          <a:pPr algn="ctr"/>
          <a:r>
            <a:rPr lang="en-US" sz="1700" dirty="0">
              <a:solidFill>
                <a:schemeClr val="bg1"/>
              </a:solidFill>
            </a:rPr>
            <a:t>Integrate functions into </a:t>
          </a:r>
          <a:r>
            <a:rPr lang="en-US" sz="1700" dirty="0" err="1">
              <a:solidFill>
                <a:schemeClr val="bg1"/>
              </a:solidFill>
            </a:rPr>
            <a:t>Tkinter</a:t>
          </a:r>
          <a:r>
            <a:rPr lang="en-US" sz="1700" dirty="0">
              <a:solidFill>
                <a:schemeClr val="bg1"/>
              </a:solidFill>
            </a:rPr>
            <a:t>-based interface</a:t>
          </a:r>
        </a:p>
      </dgm:t>
    </dgm:pt>
    <dgm:pt modelId="{F04EE5DF-3A7F-4453-B750-F55C948A222B}" type="parTrans" cxnId="{7F864128-69C6-4C9F-85DC-0A69C6934C95}">
      <dgm:prSet/>
      <dgm:spPr/>
      <dgm:t>
        <a:bodyPr/>
        <a:lstStyle/>
        <a:p>
          <a:endParaRPr lang="en-US"/>
        </a:p>
      </dgm:t>
    </dgm:pt>
    <dgm:pt modelId="{60D3B20A-404C-4C7C-B3FE-42EB4CECBCE8}" type="sibTrans" cxnId="{7F864128-69C6-4C9F-85DC-0A69C6934C95}">
      <dgm:prSet/>
      <dgm:spPr/>
      <dgm:t>
        <a:bodyPr/>
        <a:lstStyle/>
        <a:p>
          <a:endParaRPr lang="en-US"/>
        </a:p>
      </dgm:t>
    </dgm:pt>
    <dgm:pt modelId="{746C2643-1DB6-4D49-8711-295D9AE2186F}">
      <dgm:prSet phldrT="[Text]"/>
      <dgm:spPr/>
      <dgm:t>
        <a:bodyPr/>
        <a:lstStyle/>
        <a:p>
          <a:r>
            <a:rPr lang="en-US" dirty="0" err="1"/>
            <a:t>Pyinstaller</a:t>
          </a:r>
          <a:endParaRPr lang="en-US" dirty="0"/>
        </a:p>
      </dgm:t>
    </dgm:pt>
    <dgm:pt modelId="{11BC130F-6888-4FEA-B02A-81D615640EC7}" type="parTrans" cxnId="{6D7D9ED2-4CB8-4DB7-A1B8-5BDE2D3A37EF}">
      <dgm:prSet/>
      <dgm:spPr/>
      <dgm:t>
        <a:bodyPr/>
        <a:lstStyle/>
        <a:p>
          <a:endParaRPr lang="en-US"/>
        </a:p>
      </dgm:t>
    </dgm:pt>
    <dgm:pt modelId="{2B07AF17-7789-418C-9362-CEDA42B38C35}" type="sibTrans" cxnId="{6D7D9ED2-4CB8-4DB7-A1B8-5BDE2D3A37EF}">
      <dgm:prSet/>
      <dgm:spPr/>
      <dgm:t>
        <a:bodyPr/>
        <a:lstStyle/>
        <a:p>
          <a:endParaRPr lang="en-US"/>
        </a:p>
      </dgm:t>
    </dgm:pt>
    <dgm:pt modelId="{F930425B-4FB7-424E-B225-97DF6590727A}">
      <dgm:prSet phldrT="[Text]" custT="1"/>
      <dgm:spPr/>
      <dgm:t>
        <a:bodyPr/>
        <a:lstStyle/>
        <a:p>
          <a:r>
            <a:rPr lang="en-US" sz="1700" dirty="0">
              <a:solidFill>
                <a:schemeClr val="bg1"/>
              </a:solidFill>
            </a:rPr>
            <a:t>Compile and test</a:t>
          </a:r>
        </a:p>
      </dgm:t>
    </dgm:pt>
    <dgm:pt modelId="{2B1B30EE-66AD-442B-94EA-524E83473E02}" type="parTrans" cxnId="{135331DA-C376-4CED-9FA6-3D091110D62F}">
      <dgm:prSet/>
      <dgm:spPr/>
      <dgm:t>
        <a:bodyPr/>
        <a:lstStyle/>
        <a:p>
          <a:endParaRPr lang="en-US"/>
        </a:p>
      </dgm:t>
    </dgm:pt>
    <dgm:pt modelId="{C17F1396-E20A-4D01-93FF-11C2C63222C3}" type="sibTrans" cxnId="{135331DA-C376-4CED-9FA6-3D091110D62F}">
      <dgm:prSet/>
      <dgm:spPr/>
      <dgm:t>
        <a:bodyPr/>
        <a:lstStyle/>
        <a:p>
          <a:endParaRPr lang="en-US"/>
        </a:p>
      </dgm:t>
    </dgm:pt>
    <dgm:pt modelId="{855EC201-DD00-430B-909B-CBDD24A988FE}">
      <dgm:prSet phldrT="[Text]"/>
      <dgm:spPr/>
      <dgm:t>
        <a:bodyPr/>
        <a:lstStyle/>
        <a:p>
          <a:r>
            <a:rPr lang="en-US" dirty="0"/>
            <a:t>Inno Setup</a:t>
          </a:r>
        </a:p>
      </dgm:t>
    </dgm:pt>
    <dgm:pt modelId="{316A9B30-164E-43B2-A80F-4422C6FAB8F1}" type="parTrans" cxnId="{E7A5D43D-5C99-4097-89AF-5EB00BCB7681}">
      <dgm:prSet/>
      <dgm:spPr/>
      <dgm:t>
        <a:bodyPr/>
        <a:lstStyle/>
        <a:p>
          <a:endParaRPr lang="en-US"/>
        </a:p>
      </dgm:t>
    </dgm:pt>
    <dgm:pt modelId="{CCF3F2F0-0793-435E-96DE-E69EFC09F4AB}" type="sibTrans" cxnId="{E7A5D43D-5C99-4097-89AF-5EB00BCB7681}">
      <dgm:prSet/>
      <dgm:spPr/>
      <dgm:t>
        <a:bodyPr/>
        <a:lstStyle/>
        <a:p>
          <a:endParaRPr lang="en-US"/>
        </a:p>
      </dgm:t>
    </dgm:pt>
    <dgm:pt modelId="{60AB2EB6-09E1-4E07-9DF3-2C6E67F42F89}" type="pres">
      <dgm:prSet presAssocID="{955DB884-105D-490F-85B9-82B70132AF27}" presName="rootnode" presStyleCnt="0">
        <dgm:presLayoutVars>
          <dgm:chMax/>
          <dgm:chPref/>
          <dgm:dir/>
          <dgm:animLvl val="lvl"/>
        </dgm:presLayoutVars>
      </dgm:prSet>
      <dgm:spPr/>
    </dgm:pt>
    <dgm:pt modelId="{A24E1118-05DB-4C51-AFBC-0ADC121EEF3C}" type="pres">
      <dgm:prSet presAssocID="{7A218EDE-F112-4960-B56E-F25DB3CC2989}" presName="composite" presStyleCnt="0"/>
      <dgm:spPr/>
    </dgm:pt>
    <dgm:pt modelId="{8375F5D2-EF1A-418B-B4FE-96CED4F95F50}" type="pres">
      <dgm:prSet presAssocID="{7A218EDE-F112-4960-B56E-F25DB3CC2989}" presName="bentUpArrow1" presStyleLbl="alignImgPlace1" presStyleIdx="0" presStyleCnt="3"/>
      <dgm:spPr/>
    </dgm:pt>
    <dgm:pt modelId="{B584C802-EB2F-472D-B37A-98EC3505B6BA}" type="pres">
      <dgm:prSet presAssocID="{7A218EDE-F112-4960-B56E-F25DB3CC2989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985EE59-D61E-4398-A52B-BF4A90C40C4E}" type="pres">
      <dgm:prSet presAssocID="{7A218EDE-F112-4960-B56E-F25DB3CC2989}" presName="ChildText" presStyleLbl="revTx" presStyleIdx="0" presStyleCnt="4" custScaleX="296082" custLinFactX="24490" custLinFactNeighborX="100000" custLinFactNeighborY="3225">
        <dgm:presLayoutVars>
          <dgm:chMax val="0"/>
          <dgm:chPref val="0"/>
          <dgm:bulletEnabled val="1"/>
        </dgm:presLayoutVars>
      </dgm:prSet>
      <dgm:spPr/>
    </dgm:pt>
    <dgm:pt modelId="{3E4A01B5-2E1C-4C82-A565-1B2580BB3570}" type="pres">
      <dgm:prSet presAssocID="{01E168D5-4320-4F75-8FF1-99772827E89A}" presName="sibTrans" presStyleCnt="0"/>
      <dgm:spPr/>
    </dgm:pt>
    <dgm:pt modelId="{3E873065-3B0F-4AA1-A18A-712A6CA133E6}" type="pres">
      <dgm:prSet presAssocID="{7CE35BD4-9D37-4B4A-8BD7-F4374C01B47A}" presName="composite" presStyleCnt="0"/>
      <dgm:spPr/>
    </dgm:pt>
    <dgm:pt modelId="{0358C7E9-405A-4750-9DB7-7132CA6FB0D0}" type="pres">
      <dgm:prSet presAssocID="{7CE35BD4-9D37-4B4A-8BD7-F4374C01B47A}" presName="bentUpArrow1" presStyleLbl="alignImgPlace1" presStyleIdx="1" presStyleCnt="3"/>
      <dgm:spPr/>
    </dgm:pt>
    <dgm:pt modelId="{746DE2A9-8C59-4454-AEFB-8D7A29D5DB61}" type="pres">
      <dgm:prSet presAssocID="{7CE35BD4-9D37-4B4A-8BD7-F4374C01B47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FE888FD-B567-4E83-A90D-DDB6299E5805}" type="pres">
      <dgm:prSet presAssocID="{7CE35BD4-9D37-4B4A-8BD7-F4374C01B47A}" presName="ChildText" presStyleLbl="revTx" presStyleIdx="1" presStyleCnt="4" custScaleX="296082" custLinFactX="15454" custLinFactNeighborX="100000">
        <dgm:presLayoutVars>
          <dgm:chMax val="0"/>
          <dgm:chPref val="0"/>
          <dgm:bulletEnabled val="1"/>
        </dgm:presLayoutVars>
      </dgm:prSet>
      <dgm:spPr/>
    </dgm:pt>
    <dgm:pt modelId="{7B98E44E-E67A-43EF-9477-5B02E3895278}" type="pres">
      <dgm:prSet presAssocID="{FF5F770E-79F4-4B50-9B5A-5DF2D6247C88}" presName="sibTrans" presStyleCnt="0"/>
      <dgm:spPr/>
    </dgm:pt>
    <dgm:pt modelId="{A9007793-D2E9-4004-BA98-049FE0650D9B}" type="pres">
      <dgm:prSet presAssocID="{746C2643-1DB6-4D49-8711-295D9AE2186F}" presName="composite" presStyleCnt="0"/>
      <dgm:spPr/>
    </dgm:pt>
    <dgm:pt modelId="{B043B92B-1741-4035-97AC-A345EA9CFB65}" type="pres">
      <dgm:prSet presAssocID="{746C2643-1DB6-4D49-8711-295D9AE2186F}" presName="bentUpArrow1" presStyleLbl="alignImgPlace1" presStyleIdx="2" presStyleCnt="3"/>
      <dgm:spPr/>
    </dgm:pt>
    <dgm:pt modelId="{8DC74300-23A4-4BAA-A1D8-3725DAF61432}" type="pres">
      <dgm:prSet presAssocID="{746C2643-1DB6-4D49-8711-295D9AE2186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0AA8320-AF2A-4557-BB6C-86653E02F768}" type="pres">
      <dgm:prSet presAssocID="{746C2643-1DB6-4D49-8711-295D9AE2186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C9234D1-A914-4C3C-AA17-D0AAAE5D3484}" type="pres">
      <dgm:prSet presAssocID="{2B07AF17-7789-418C-9362-CEDA42B38C35}" presName="sibTrans" presStyleCnt="0"/>
      <dgm:spPr/>
    </dgm:pt>
    <dgm:pt modelId="{AD848F59-FB4B-4CAD-AE85-CB322672E8A5}" type="pres">
      <dgm:prSet presAssocID="{855EC201-DD00-430B-909B-CBDD24A988FE}" presName="composite" presStyleCnt="0"/>
      <dgm:spPr/>
    </dgm:pt>
    <dgm:pt modelId="{BFC5C909-BC50-4995-BC1E-A62BC52C4981}" type="pres">
      <dgm:prSet presAssocID="{855EC201-DD00-430B-909B-CBDD24A988F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6CD2F715-D9CD-42A7-A374-42BB1F1A6D4C}" type="pres">
      <dgm:prSet presAssocID="{855EC201-DD00-430B-909B-CBDD24A988FE}" presName="FinalChildText" presStyleLbl="revTx" presStyleIdx="3" presStyleCnt="4" custScaleX="134982" custLinFactNeighborX="37063" custLinFactNeighborY="-6162">
        <dgm:presLayoutVars>
          <dgm:chMax val="0"/>
          <dgm:chPref val="0"/>
          <dgm:bulletEnabled val="1"/>
        </dgm:presLayoutVars>
      </dgm:prSet>
      <dgm:spPr/>
    </dgm:pt>
  </dgm:ptLst>
  <dgm:cxnLst>
    <dgm:cxn modelId="{BFCA4015-8DA9-429F-B006-147FC15D7760}" type="presOf" srcId="{746C2643-1DB6-4D49-8711-295D9AE2186F}" destId="{8DC74300-23A4-4BAA-A1D8-3725DAF61432}" srcOrd="0" destOrd="0" presId="urn:microsoft.com/office/officeart/2005/8/layout/StepDownProcess"/>
    <dgm:cxn modelId="{5ADDE91B-8DD6-4CE7-B068-98608092378F}" srcId="{955DB884-105D-490F-85B9-82B70132AF27}" destId="{7CE35BD4-9D37-4B4A-8BD7-F4374C01B47A}" srcOrd="1" destOrd="0" parTransId="{7FD65349-A6D2-4B44-BD82-CF4417ECC0CD}" sibTransId="{FF5F770E-79F4-4B50-9B5A-5DF2D6247C88}"/>
    <dgm:cxn modelId="{7F864128-69C6-4C9F-85DC-0A69C6934C95}" srcId="{7CE35BD4-9D37-4B4A-8BD7-F4374C01B47A}" destId="{FC9FFE3B-3C4A-4B78-8A09-8E86A9B9A724}" srcOrd="0" destOrd="0" parTransId="{F04EE5DF-3A7F-4453-B750-F55C948A222B}" sibTransId="{60D3B20A-404C-4C7C-B3FE-42EB4CECBCE8}"/>
    <dgm:cxn modelId="{E7A5D43D-5C99-4097-89AF-5EB00BCB7681}" srcId="{955DB884-105D-490F-85B9-82B70132AF27}" destId="{855EC201-DD00-430B-909B-CBDD24A988FE}" srcOrd="3" destOrd="0" parTransId="{316A9B30-164E-43B2-A80F-4422C6FAB8F1}" sibTransId="{CCF3F2F0-0793-435E-96DE-E69EFC09F4AB}"/>
    <dgm:cxn modelId="{5E98C45E-0587-485E-AD51-ABFBC1ACA838}" type="presOf" srcId="{F930425B-4FB7-424E-B225-97DF6590727A}" destId="{6CD2F715-D9CD-42A7-A374-42BB1F1A6D4C}" srcOrd="0" destOrd="0" presId="urn:microsoft.com/office/officeart/2005/8/layout/StepDownProcess"/>
    <dgm:cxn modelId="{9A65B76A-52E3-491A-8EC6-0FE7843E0E46}" type="presOf" srcId="{955DB884-105D-490F-85B9-82B70132AF27}" destId="{60AB2EB6-09E1-4E07-9DF3-2C6E67F42F89}" srcOrd="0" destOrd="0" presId="urn:microsoft.com/office/officeart/2005/8/layout/StepDownProcess"/>
    <dgm:cxn modelId="{6D29D571-173D-478D-8BE6-1774DCE51B54}" srcId="{955DB884-105D-490F-85B9-82B70132AF27}" destId="{7A218EDE-F112-4960-B56E-F25DB3CC2989}" srcOrd="0" destOrd="0" parTransId="{161F77A2-25C5-42A0-BD51-1305B0359A9D}" sibTransId="{01E168D5-4320-4F75-8FF1-99772827E89A}"/>
    <dgm:cxn modelId="{C4B2D476-42B4-4C5D-B216-45F3DBE6CDA2}" type="presOf" srcId="{214B089A-1C70-4098-8546-3501883691F4}" destId="{4985EE59-D61E-4398-A52B-BF4A90C40C4E}" srcOrd="0" destOrd="0" presId="urn:microsoft.com/office/officeart/2005/8/layout/StepDownProcess"/>
    <dgm:cxn modelId="{8CEE01A1-6215-4DAF-9ED0-F09DC743AE77}" type="presOf" srcId="{855EC201-DD00-430B-909B-CBDD24A988FE}" destId="{BFC5C909-BC50-4995-BC1E-A62BC52C4981}" srcOrd="0" destOrd="0" presId="urn:microsoft.com/office/officeart/2005/8/layout/StepDownProcess"/>
    <dgm:cxn modelId="{2FC98EC7-4268-46EC-8AE3-05C84DD5C5B5}" type="presOf" srcId="{7CE35BD4-9D37-4B4A-8BD7-F4374C01B47A}" destId="{746DE2A9-8C59-4454-AEFB-8D7A29D5DB61}" srcOrd="0" destOrd="0" presId="urn:microsoft.com/office/officeart/2005/8/layout/StepDownProcess"/>
    <dgm:cxn modelId="{8BF14ECF-2345-4C5D-BB0D-2E2E218942BD}" type="presOf" srcId="{7A218EDE-F112-4960-B56E-F25DB3CC2989}" destId="{B584C802-EB2F-472D-B37A-98EC3505B6BA}" srcOrd="0" destOrd="0" presId="urn:microsoft.com/office/officeart/2005/8/layout/StepDownProcess"/>
    <dgm:cxn modelId="{6D7D9ED2-4CB8-4DB7-A1B8-5BDE2D3A37EF}" srcId="{955DB884-105D-490F-85B9-82B70132AF27}" destId="{746C2643-1DB6-4D49-8711-295D9AE2186F}" srcOrd="2" destOrd="0" parTransId="{11BC130F-6888-4FEA-B02A-81D615640EC7}" sibTransId="{2B07AF17-7789-418C-9362-CEDA42B38C35}"/>
    <dgm:cxn modelId="{135331DA-C376-4CED-9FA6-3D091110D62F}" srcId="{855EC201-DD00-430B-909B-CBDD24A988FE}" destId="{F930425B-4FB7-424E-B225-97DF6590727A}" srcOrd="0" destOrd="0" parTransId="{2B1B30EE-66AD-442B-94EA-524E83473E02}" sibTransId="{C17F1396-E20A-4D01-93FF-11C2C63222C3}"/>
    <dgm:cxn modelId="{0C7626F2-FD43-4FE5-A783-603C8035BDFB}" srcId="{7A218EDE-F112-4960-B56E-F25DB3CC2989}" destId="{214B089A-1C70-4098-8546-3501883691F4}" srcOrd="0" destOrd="0" parTransId="{40E993A2-0911-4198-BC85-133A88F00ED6}" sibTransId="{65CD81E0-1567-44C7-8BC9-16196F2C81EC}"/>
    <dgm:cxn modelId="{BB6FE3FE-BC4A-4B0A-8655-49F980695AC8}" type="presOf" srcId="{FC9FFE3B-3C4A-4B78-8A09-8E86A9B9A724}" destId="{0FE888FD-B567-4E83-A90D-DDB6299E5805}" srcOrd="0" destOrd="0" presId="urn:microsoft.com/office/officeart/2005/8/layout/StepDownProcess"/>
    <dgm:cxn modelId="{87AC591C-C985-4A78-92C9-230E33C1BD11}" type="presParOf" srcId="{60AB2EB6-09E1-4E07-9DF3-2C6E67F42F89}" destId="{A24E1118-05DB-4C51-AFBC-0ADC121EEF3C}" srcOrd="0" destOrd="0" presId="urn:microsoft.com/office/officeart/2005/8/layout/StepDownProcess"/>
    <dgm:cxn modelId="{D3DE566A-45C9-452A-8C9D-CB40D0C3EB60}" type="presParOf" srcId="{A24E1118-05DB-4C51-AFBC-0ADC121EEF3C}" destId="{8375F5D2-EF1A-418B-B4FE-96CED4F95F50}" srcOrd="0" destOrd="0" presId="urn:microsoft.com/office/officeart/2005/8/layout/StepDownProcess"/>
    <dgm:cxn modelId="{11B8E8DB-F382-426D-936A-A5538571A412}" type="presParOf" srcId="{A24E1118-05DB-4C51-AFBC-0ADC121EEF3C}" destId="{B584C802-EB2F-472D-B37A-98EC3505B6BA}" srcOrd="1" destOrd="0" presId="urn:microsoft.com/office/officeart/2005/8/layout/StepDownProcess"/>
    <dgm:cxn modelId="{CAEE8B8C-66F5-43CF-B654-19E066D0B1DE}" type="presParOf" srcId="{A24E1118-05DB-4C51-AFBC-0ADC121EEF3C}" destId="{4985EE59-D61E-4398-A52B-BF4A90C40C4E}" srcOrd="2" destOrd="0" presId="urn:microsoft.com/office/officeart/2005/8/layout/StepDownProcess"/>
    <dgm:cxn modelId="{ED09C007-CAFB-47AF-A3C2-ADCC332DB89F}" type="presParOf" srcId="{60AB2EB6-09E1-4E07-9DF3-2C6E67F42F89}" destId="{3E4A01B5-2E1C-4C82-A565-1B2580BB3570}" srcOrd="1" destOrd="0" presId="urn:microsoft.com/office/officeart/2005/8/layout/StepDownProcess"/>
    <dgm:cxn modelId="{E9022808-8AB1-48DD-A3F7-397EC1044C81}" type="presParOf" srcId="{60AB2EB6-09E1-4E07-9DF3-2C6E67F42F89}" destId="{3E873065-3B0F-4AA1-A18A-712A6CA133E6}" srcOrd="2" destOrd="0" presId="urn:microsoft.com/office/officeart/2005/8/layout/StepDownProcess"/>
    <dgm:cxn modelId="{122A51B6-81DB-404C-9EE0-302E64E37CB3}" type="presParOf" srcId="{3E873065-3B0F-4AA1-A18A-712A6CA133E6}" destId="{0358C7E9-405A-4750-9DB7-7132CA6FB0D0}" srcOrd="0" destOrd="0" presId="urn:microsoft.com/office/officeart/2005/8/layout/StepDownProcess"/>
    <dgm:cxn modelId="{BBDBB988-127B-4459-934D-9694E8CEDBB1}" type="presParOf" srcId="{3E873065-3B0F-4AA1-A18A-712A6CA133E6}" destId="{746DE2A9-8C59-4454-AEFB-8D7A29D5DB61}" srcOrd="1" destOrd="0" presId="urn:microsoft.com/office/officeart/2005/8/layout/StepDownProcess"/>
    <dgm:cxn modelId="{6711312B-E2F6-432A-8D99-3CD7C02FDAFF}" type="presParOf" srcId="{3E873065-3B0F-4AA1-A18A-712A6CA133E6}" destId="{0FE888FD-B567-4E83-A90D-DDB6299E5805}" srcOrd="2" destOrd="0" presId="urn:microsoft.com/office/officeart/2005/8/layout/StepDownProcess"/>
    <dgm:cxn modelId="{C9F15BAD-C317-4535-9720-92B11A9CE284}" type="presParOf" srcId="{60AB2EB6-09E1-4E07-9DF3-2C6E67F42F89}" destId="{7B98E44E-E67A-43EF-9477-5B02E3895278}" srcOrd="3" destOrd="0" presId="urn:microsoft.com/office/officeart/2005/8/layout/StepDownProcess"/>
    <dgm:cxn modelId="{B126D474-4EA4-4E8D-8952-AF2F0E2B511C}" type="presParOf" srcId="{60AB2EB6-09E1-4E07-9DF3-2C6E67F42F89}" destId="{A9007793-D2E9-4004-BA98-049FE0650D9B}" srcOrd="4" destOrd="0" presId="urn:microsoft.com/office/officeart/2005/8/layout/StepDownProcess"/>
    <dgm:cxn modelId="{FA8813A4-5C44-45D8-BC42-1514F66DF35D}" type="presParOf" srcId="{A9007793-D2E9-4004-BA98-049FE0650D9B}" destId="{B043B92B-1741-4035-97AC-A345EA9CFB65}" srcOrd="0" destOrd="0" presId="urn:microsoft.com/office/officeart/2005/8/layout/StepDownProcess"/>
    <dgm:cxn modelId="{D1500C6F-F9F3-4444-8B84-A50D9AB08675}" type="presParOf" srcId="{A9007793-D2E9-4004-BA98-049FE0650D9B}" destId="{8DC74300-23A4-4BAA-A1D8-3725DAF61432}" srcOrd="1" destOrd="0" presId="urn:microsoft.com/office/officeart/2005/8/layout/StepDownProcess"/>
    <dgm:cxn modelId="{6EA2F64E-E0FE-47E4-BD02-BF1E2C6DFB38}" type="presParOf" srcId="{A9007793-D2E9-4004-BA98-049FE0650D9B}" destId="{D0AA8320-AF2A-4557-BB6C-86653E02F768}" srcOrd="2" destOrd="0" presId="urn:microsoft.com/office/officeart/2005/8/layout/StepDownProcess"/>
    <dgm:cxn modelId="{2124E826-D530-4F7E-B470-D56CFCA5EEE9}" type="presParOf" srcId="{60AB2EB6-09E1-4E07-9DF3-2C6E67F42F89}" destId="{9C9234D1-A914-4C3C-AA17-D0AAAE5D3484}" srcOrd="5" destOrd="0" presId="urn:microsoft.com/office/officeart/2005/8/layout/StepDownProcess"/>
    <dgm:cxn modelId="{3EE79CE8-51E1-47B1-A8C0-74BFED86AA5D}" type="presParOf" srcId="{60AB2EB6-09E1-4E07-9DF3-2C6E67F42F89}" destId="{AD848F59-FB4B-4CAD-AE85-CB322672E8A5}" srcOrd="6" destOrd="0" presId="urn:microsoft.com/office/officeart/2005/8/layout/StepDownProcess"/>
    <dgm:cxn modelId="{C35D31CD-38CB-4B15-A7BA-4018B67357B1}" type="presParOf" srcId="{AD848F59-FB4B-4CAD-AE85-CB322672E8A5}" destId="{BFC5C909-BC50-4995-BC1E-A62BC52C4981}" srcOrd="0" destOrd="0" presId="urn:microsoft.com/office/officeart/2005/8/layout/StepDownProcess"/>
    <dgm:cxn modelId="{1A211A76-3855-48D2-979D-9455F95347C5}" type="presParOf" srcId="{AD848F59-FB4B-4CAD-AE85-CB322672E8A5}" destId="{6CD2F715-D9CD-42A7-A374-42BB1F1A6D4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5F5D2-EF1A-418B-B4FE-96CED4F95F50}">
      <dsp:nvSpPr>
        <dsp:cNvPr id="0" name=""/>
        <dsp:cNvSpPr/>
      </dsp:nvSpPr>
      <dsp:spPr>
        <a:xfrm rot="5400000">
          <a:off x="901096" y="1060144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4C802-EB2F-472D-B37A-98EC3505B6BA}">
      <dsp:nvSpPr>
        <dsp:cNvPr id="0" name=""/>
        <dsp:cNvSpPr/>
      </dsp:nvSpPr>
      <dsp:spPr>
        <a:xfrm>
          <a:off x="654427" y="28070"/>
          <a:ext cx="1567319" cy="109707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Core Functionality</a:t>
          </a:r>
        </a:p>
      </dsp:txBody>
      <dsp:txXfrm>
        <a:off x="707991" y="81634"/>
        <a:ext cx="1460191" cy="989944"/>
      </dsp:txXfrm>
    </dsp:sp>
    <dsp:sp modelId="{4985EE59-D61E-4398-A52B-BF4A90C40C4E}">
      <dsp:nvSpPr>
        <dsp:cNvPr id="0" name=""/>
        <dsp:cNvSpPr/>
      </dsp:nvSpPr>
      <dsp:spPr>
        <a:xfrm>
          <a:off x="2523244" y="161298"/>
          <a:ext cx="3375094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Writing function to handle </a:t>
          </a:r>
        </a:p>
      </dsp:txBody>
      <dsp:txXfrm>
        <a:off x="2523244" y="161298"/>
        <a:ext cx="3375094" cy="886702"/>
      </dsp:txXfrm>
    </dsp:sp>
    <dsp:sp modelId="{0358C7E9-405A-4750-9DB7-7132CA6FB0D0}">
      <dsp:nvSpPr>
        <dsp:cNvPr id="0" name=""/>
        <dsp:cNvSpPr/>
      </dsp:nvSpPr>
      <dsp:spPr>
        <a:xfrm rot="5400000">
          <a:off x="2737012" y="2292519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570080"/>
            <a:satOff val="1125"/>
            <a:lumOff val="4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DE2A9-8C59-4454-AEFB-8D7A29D5DB61}">
      <dsp:nvSpPr>
        <dsp:cNvPr id="0" name=""/>
        <dsp:cNvSpPr/>
      </dsp:nvSpPr>
      <dsp:spPr>
        <a:xfrm>
          <a:off x="2490344" y="1260445"/>
          <a:ext cx="1567319" cy="109707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Tkinter</a:t>
          </a:r>
          <a:endParaRPr lang="en-US" sz="1800" kern="1200" dirty="0"/>
        </a:p>
      </dsp:txBody>
      <dsp:txXfrm>
        <a:off x="2543908" y="1314009"/>
        <a:ext cx="1460191" cy="989944"/>
      </dsp:txXfrm>
    </dsp:sp>
    <dsp:sp modelId="{0FE888FD-B567-4E83-A90D-DDB6299E5805}">
      <dsp:nvSpPr>
        <dsp:cNvPr id="0" name=""/>
        <dsp:cNvSpPr/>
      </dsp:nvSpPr>
      <dsp:spPr>
        <a:xfrm>
          <a:off x="4256158" y="1365076"/>
          <a:ext cx="3375094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Integrate functions into </a:t>
          </a:r>
          <a:r>
            <a:rPr lang="en-US" sz="1700" kern="1200" dirty="0" err="1">
              <a:solidFill>
                <a:schemeClr val="bg1"/>
              </a:solidFill>
            </a:rPr>
            <a:t>Tkinter</a:t>
          </a:r>
          <a:r>
            <a:rPr lang="en-US" sz="1700" kern="1200" dirty="0">
              <a:solidFill>
                <a:schemeClr val="bg1"/>
              </a:solidFill>
            </a:rPr>
            <a:t>-based interface</a:t>
          </a:r>
        </a:p>
      </dsp:txBody>
      <dsp:txXfrm>
        <a:off x="4256158" y="1365076"/>
        <a:ext cx="3375094" cy="886702"/>
      </dsp:txXfrm>
    </dsp:sp>
    <dsp:sp modelId="{B043B92B-1741-4035-97AC-A345EA9CFB65}">
      <dsp:nvSpPr>
        <dsp:cNvPr id="0" name=""/>
        <dsp:cNvSpPr/>
      </dsp:nvSpPr>
      <dsp:spPr>
        <a:xfrm rot="5400000">
          <a:off x="4572929" y="3524894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5140160"/>
            <a:satOff val="2250"/>
            <a:lumOff val="8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4300-23A4-4BAA-A1D8-3725DAF61432}">
      <dsp:nvSpPr>
        <dsp:cNvPr id="0" name=""/>
        <dsp:cNvSpPr/>
      </dsp:nvSpPr>
      <dsp:spPr>
        <a:xfrm>
          <a:off x="4326261" y="2492820"/>
          <a:ext cx="1567319" cy="109707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Pyinstaller</a:t>
          </a:r>
          <a:endParaRPr lang="en-US" sz="1800" kern="1200" dirty="0"/>
        </a:p>
      </dsp:txBody>
      <dsp:txXfrm>
        <a:off x="4379825" y="2546384"/>
        <a:ext cx="1460191" cy="989944"/>
      </dsp:txXfrm>
    </dsp:sp>
    <dsp:sp modelId="{D0AA8320-AF2A-4557-BB6C-86653E02F768}">
      <dsp:nvSpPr>
        <dsp:cNvPr id="0" name=""/>
        <dsp:cNvSpPr/>
      </dsp:nvSpPr>
      <dsp:spPr>
        <a:xfrm>
          <a:off x="5893580" y="2597451"/>
          <a:ext cx="1139918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5C909-BC50-4995-BC1E-A62BC52C4981}">
      <dsp:nvSpPr>
        <dsp:cNvPr id="0" name=""/>
        <dsp:cNvSpPr/>
      </dsp:nvSpPr>
      <dsp:spPr>
        <a:xfrm>
          <a:off x="6162177" y="3725195"/>
          <a:ext cx="1567319" cy="109707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Inno Setup</a:t>
          </a:r>
        </a:p>
      </dsp:txBody>
      <dsp:txXfrm>
        <a:off x="6215741" y="3778759"/>
        <a:ext cx="1460191" cy="989944"/>
      </dsp:txXfrm>
    </dsp:sp>
    <dsp:sp modelId="{6CD2F715-D9CD-42A7-A374-42BB1F1A6D4C}">
      <dsp:nvSpPr>
        <dsp:cNvPr id="0" name=""/>
        <dsp:cNvSpPr/>
      </dsp:nvSpPr>
      <dsp:spPr>
        <a:xfrm>
          <a:off x="7952601" y="3775187"/>
          <a:ext cx="1538685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Compile and test</a:t>
          </a:r>
        </a:p>
      </dsp:txBody>
      <dsp:txXfrm>
        <a:off x="7952601" y="3775187"/>
        <a:ext cx="1538685" cy="88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6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0822-0EFB-41BF-F475-F10B3244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65584-B844-FAC3-46F8-D4DD91F2E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0FB78-DD3F-BE32-B747-1D99F7D5B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C867-C24E-49DA-F022-566BEB3C0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4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4FA3-F002-4BE9-F8B2-05A56238C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15E24-8B41-B22D-E9EF-942A9442A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B7FDA-F0A7-FFF0-46E6-0BF5C4D02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8B0F-CB6B-707B-B95A-ED321C115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1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E97F-0158-C62A-53B1-1954640F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BD07B-433B-2501-2250-128103605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72E1B-0A1E-B23C-50B9-36C98576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2DA63-3B20-5407-EE5A-C6AEC8767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rsoftware.org/isdl.php#stabl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rsoftware.org/isdl.php#stable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591"/>
            <a:ext cx="12191998" cy="3215641"/>
          </a:xfrm>
        </p:spPr>
        <p:txBody>
          <a:bodyPr anchor="b"/>
          <a:lstStyle/>
          <a:p>
            <a:r>
              <a:rPr lang="en-US" sz="4400" dirty="0"/>
              <a:t>SOFTWARE DESIGN FUNDAMENTALS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280228"/>
            <a:ext cx="12191997" cy="2577772"/>
          </a:xfrm>
        </p:spPr>
        <p:txBody>
          <a:bodyPr/>
          <a:lstStyle/>
          <a:p>
            <a:r>
              <a:rPr lang="en-US" i="1" dirty="0"/>
              <a:t>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9E33-E251-BFD8-B2EE-D4944AC67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DA31-F85A-FC9E-1DFB-96FCF6B5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F7F34-B852-F580-0FE0-F0F92BD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3521E-4412-C4AC-FEDD-1AB59931BE1F}"/>
              </a:ext>
            </a:extLst>
          </p:cNvPr>
          <p:cNvSpPr txBox="1"/>
          <p:nvPr/>
        </p:nvSpPr>
        <p:spPr>
          <a:xfrm>
            <a:off x="1399184" y="1545995"/>
            <a:ext cx="654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CONVERTING A SCRIPT INTO EXECUTABLE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39422A-BA43-1BA0-F974-E2108EDE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191831"/>
            <a:ext cx="6145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Let’s say we have a Python script called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image_classifier.py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C9E2C-94F5-7D4D-E63E-6B2BF1BA8438}"/>
              </a:ext>
            </a:extLst>
          </p:cNvPr>
          <p:cNvSpPr txBox="1"/>
          <p:nvPr/>
        </p:nvSpPr>
        <p:spPr>
          <a:xfrm>
            <a:off x="2061320" y="2665479"/>
            <a:ext cx="6113282" cy="369332"/>
          </a:xfrm>
          <a:prstGeom prst="rect">
            <a:avLst/>
          </a:prstGeom>
          <a:solidFill>
            <a:srgbClr val="05202E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--</a:t>
            </a:r>
            <a:r>
              <a:rPr lang="en-US" dirty="0" err="1">
                <a:solidFill>
                  <a:schemeClr val="accent4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image_classifier.py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706C6E2-942F-6BD9-0AF3-D53EA94A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3106497"/>
            <a:ext cx="52193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bundles everything into a single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file.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AA1D4-854F-8DCA-5B77-185A15BBD704}"/>
              </a:ext>
            </a:extLst>
          </p:cNvPr>
          <p:cNvSpPr txBox="1"/>
          <p:nvPr/>
        </p:nvSpPr>
        <p:spPr>
          <a:xfrm>
            <a:off x="1399184" y="3798499"/>
            <a:ext cx="45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Additional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Options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96C2E-9BAA-9456-A6A4-7008C0AAB041}"/>
              </a:ext>
            </a:extLst>
          </p:cNvPr>
          <p:cNvSpPr txBox="1"/>
          <p:nvPr/>
        </p:nvSpPr>
        <p:spPr>
          <a:xfrm>
            <a:off x="2061320" y="4352002"/>
            <a:ext cx="6094428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--icon=app_icon.ico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20668-3833-7031-B59B-ACF5E6039151}"/>
              </a:ext>
            </a:extLst>
          </p:cNvPr>
          <p:cNvSpPr txBox="1"/>
          <p:nvPr/>
        </p:nvSpPr>
        <p:spPr>
          <a:xfrm>
            <a:off x="2061319" y="5022357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--hidden-import </a:t>
            </a:r>
            <a:r>
              <a:rPr lang="en-US" dirty="0" err="1">
                <a:solidFill>
                  <a:schemeClr val="accent3"/>
                </a:solidFill>
              </a:rPr>
              <a:t>some_module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630C7-C7B8-A235-98E8-9C200484BB10}"/>
              </a:ext>
            </a:extLst>
          </p:cNvPr>
          <p:cNvSpPr txBox="1"/>
          <p:nvPr/>
        </p:nvSpPr>
        <p:spPr>
          <a:xfrm>
            <a:off x="2061319" y="5697489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--console </a:t>
            </a:r>
            <a:r>
              <a:rPr lang="fr-FR" dirty="0">
                <a:solidFill>
                  <a:schemeClr val="bg1"/>
                </a:solidFill>
              </a:rPr>
              <a:t>image_classifier.py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89386-F614-C5A7-229B-E3608B019A90}"/>
              </a:ext>
            </a:extLst>
          </p:cNvPr>
          <p:cNvSpPr txBox="1"/>
          <p:nvPr/>
        </p:nvSpPr>
        <p:spPr>
          <a:xfrm>
            <a:off x="2061319" y="6328908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</a:t>
            </a:r>
            <a:r>
              <a:rPr lang="en-US" altLang="ko-KR" dirty="0">
                <a:solidFill>
                  <a:schemeClr val="accent3"/>
                </a:solidFill>
              </a:rPr>
              <a:t>windowed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image_classifier.py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D491-F02B-C3D7-A4A2-01EBF266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6FFCA-BAFB-EB00-DDEC-C30DD7BC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F3D21-2295-4D88-310C-2248C434E4D6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DED0F-6AF7-1A7E-9C23-898D69F6E6FD}"/>
              </a:ext>
            </a:extLst>
          </p:cNvPr>
          <p:cNvSpPr txBox="1"/>
          <p:nvPr/>
        </p:nvSpPr>
        <p:spPr>
          <a:xfrm>
            <a:off x="1517715" y="2112310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1: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“Example1.py”, which is located at D:\Software\Example1.py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F4D7A-EB8E-67B3-A4C2-6818A3FF8F46}"/>
              </a:ext>
            </a:extLst>
          </p:cNvPr>
          <p:cNvSpPr txBox="1"/>
          <p:nvPr/>
        </p:nvSpPr>
        <p:spPr>
          <a:xfrm>
            <a:off x="1598342" y="2758641"/>
            <a:ext cx="6094428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Example.py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3A6AF-A02E-1046-F945-A21E33D23CF2}"/>
              </a:ext>
            </a:extLst>
          </p:cNvPr>
          <p:cNvSpPr txBox="1"/>
          <p:nvPr/>
        </p:nvSpPr>
        <p:spPr>
          <a:xfrm>
            <a:off x="1517715" y="3615256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2: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“Example2.py” and specific an application icon located at D:\Software\app_icon.jpg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D097C-18F4-C67E-4AB0-7F4DFA4C780E}"/>
              </a:ext>
            </a:extLst>
          </p:cNvPr>
          <p:cNvSpPr txBox="1"/>
          <p:nvPr/>
        </p:nvSpPr>
        <p:spPr>
          <a:xfrm>
            <a:off x="1598342" y="4261587"/>
            <a:ext cx="6914062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Example2.py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EFF58-6945-E0AA-FB1B-BA867A4909F8}"/>
              </a:ext>
            </a:extLst>
          </p:cNvPr>
          <p:cNvSpPr txBox="1"/>
          <p:nvPr/>
        </p:nvSpPr>
        <p:spPr>
          <a:xfrm>
            <a:off x="1517715" y="5094174"/>
            <a:ext cx="1067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3: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“example3.py” and include a hidden import file named </a:t>
            </a:r>
            <a:r>
              <a:rPr lang="en-US" altLang="ko-KR" b="1" dirty="0" err="1">
                <a:solidFill>
                  <a:schemeClr val="accent1"/>
                </a:solidFill>
              </a:rPr>
              <a:t>model.keras</a:t>
            </a:r>
            <a:r>
              <a:rPr lang="en-US" altLang="ko-KR" b="1" dirty="0">
                <a:solidFill>
                  <a:schemeClr val="accent1"/>
                </a:solidFill>
              </a:rPr>
              <a:t>, which is located at D:\Software\model.keras. Use the windowed option to suppress the </a:t>
            </a:r>
            <a:r>
              <a:rPr lang="en-US" altLang="ko-KR" b="1" dirty="0" err="1">
                <a:solidFill>
                  <a:schemeClr val="accent1"/>
                </a:solidFill>
              </a:rPr>
              <a:t>consolde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27276-DC75-43F7-3D47-0AE5FDFFF53B}"/>
              </a:ext>
            </a:extLst>
          </p:cNvPr>
          <p:cNvSpPr txBox="1"/>
          <p:nvPr/>
        </p:nvSpPr>
        <p:spPr>
          <a:xfrm>
            <a:off x="1598341" y="6085594"/>
            <a:ext cx="8045279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--windowed –hidden-import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en-US" altLang="ko-KR" dirty="0" err="1">
                <a:solidFill>
                  <a:schemeClr val="tx2"/>
                </a:solidFill>
              </a:rPr>
              <a:t>model.keras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example3.py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CAFD-499F-823E-6D66-45073A9A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38F0-5359-0D09-248A-D80D6A1F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1DEF9-BD59-9AFB-FA4B-678BB834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86D-C11A-3CEC-E38A-CABDB6AE2AE7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FCA1B-7D6A-BE9B-1032-EBED560207A3}"/>
              </a:ext>
            </a:extLst>
          </p:cNvPr>
          <p:cNvSpPr txBox="1"/>
          <p:nvPr/>
        </p:nvSpPr>
        <p:spPr>
          <a:xfrm>
            <a:off x="1517715" y="2112310"/>
            <a:ext cx="1067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4: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“RS_Lab_Software.py”, and include an application icon + hidden import file. The icon and hidden import file have the same name and directory as Question 1,2 and 3. Use the windowed option and do not use compression in </a:t>
            </a:r>
            <a:r>
              <a:rPr lang="en-US" altLang="ko-KR" b="1" dirty="0" err="1">
                <a:solidFill>
                  <a:schemeClr val="accent1"/>
                </a:solidFill>
              </a:rPr>
              <a:t>onefile</a:t>
            </a:r>
            <a:r>
              <a:rPr lang="en-US" altLang="ko-KR" b="1" dirty="0">
                <a:solidFill>
                  <a:schemeClr val="accent1"/>
                </a:solidFill>
              </a:rPr>
              <a:t>.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FE8B-CAD4-E19E-B96D-5B7DE84CE90D}"/>
              </a:ext>
            </a:extLst>
          </p:cNvPr>
          <p:cNvSpPr txBox="1"/>
          <p:nvPr/>
        </p:nvSpPr>
        <p:spPr>
          <a:xfrm>
            <a:off x="1598342" y="3459176"/>
            <a:ext cx="10593658" cy="923330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--windowed </a:t>
            </a:r>
            <a:r>
              <a:rPr lang="en-US" altLang="ko-KR" dirty="0">
                <a:solidFill>
                  <a:schemeClr val="accent1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</a:t>
            </a:r>
            <a:r>
              <a:rPr lang="en-US" altLang="ko-KR" dirty="0">
                <a:solidFill>
                  <a:schemeClr val="accent3"/>
                </a:solidFill>
              </a:rPr>
              <a:t>--hidden-import=</a:t>
            </a:r>
            <a:r>
              <a:rPr lang="en-US" altLang="ko-KR" dirty="0" err="1">
                <a:solidFill>
                  <a:schemeClr val="bg1"/>
                </a:solidFill>
              </a:rPr>
              <a:t>model.keras</a:t>
            </a:r>
            <a:r>
              <a:rPr lang="en-US" altLang="ko-KR" dirty="0">
                <a:solidFill>
                  <a:schemeClr val="bg1"/>
                </a:solidFill>
              </a:rPr>
              <a:t> RS_Lab_Software.py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FED8-D341-FDAC-2AA3-93170A63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8659-AA3B-9736-8B2C-FB5EA38F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512" y="-397086"/>
            <a:ext cx="10744488" cy="1616904"/>
          </a:xfrm>
        </p:spPr>
        <p:txBody>
          <a:bodyPr/>
          <a:lstStyle/>
          <a:p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8DE2F-E4C3-C2D5-4722-534D786C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5FE9C-5A37-DACA-30FF-201CCAFEE3E7}"/>
              </a:ext>
            </a:extLst>
          </p:cNvPr>
          <p:cNvSpPr txBox="1"/>
          <p:nvPr/>
        </p:nvSpPr>
        <p:spPr>
          <a:xfrm>
            <a:off x="8859534" y="1545995"/>
            <a:ext cx="252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Tkinter</a:t>
            </a:r>
            <a:r>
              <a:rPr lang="en-US" altLang="ko-KR" sz="2400" b="1" dirty="0">
                <a:solidFill>
                  <a:schemeClr val="accent2"/>
                </a:solidFill>
              </a:rPr>
              <a:t>?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B355D-87FF-498D-6754-2302FFB7FD61}"/>
              </a:ext>
            </a:extLst>
          </p:cNvPr>
          <p:cNvSpPr txBox="1"/>
          <p:nvPr/>
        </p:nvSpPr>
        <p:spPr>
          <a:xfrm>
            <a:off x="1633194" y="2228671"/>
            <a:ext cx="10558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 is Python’s standard GUI (Graphical User Interface) toolkit. It provides a simple way to create windows, buttons, menus, text fields, and other interactive elements.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88D15-93C9-8495-2BE4-4C8CC303CA1B}"/>
              </a:ext>
            </a:extLst>
          </p:cNvPr>
          <p:cNvSpPr txBox="1"/>
          <p:nvPr/>
        </p:nvSpPr>
        <p:spPr>
          <a:xfrm>
            <a:off x="1633194" y="2958080"/>
            <a:ext cx="7077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Comes pre-installed with Python (no extra installation required).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use and lightweight.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Ideal for small to medium-sized applications.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008D9-ED76-A336-EA23-8E9E6B97D5C8}"/>
              </a:ext>
            </a:extLst>
          </p:cNvPr>
          <p:cNvSpPr txBox="1"/>
          <p:nvPr/>
        </p:nvSpPr>
        <p:spPr>
          <a:xfrm>
            <a:off x="1540611" y="4272677"/>
            <a:ext cx="6094428" cy="2585323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</a:rPr>
              <a:t>p</a:t>
            </a:r>
            <a:r>
              <a:rPr lang="en-US" sz="1800" dirty="0">
                <a:solidFill>
                  <a:schemeClr val="accent2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 install </a:t>
            </a:r>
            <a:r>
              <a:rPr lang="en-US" altLang="ko-KR" sz="1800" dirty="0" err="1">
                <a:solidFill>
                  <a:schemeClr val="accent1"/>
                </a:solidFill>
              </a:rPr>
              <a:t>tk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</a:t>
            </a:r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b="1" dirty="0">
                <a:solidFill>
                  <a:schemeClr val="bg1"/>
                </a:solidFill>
              </a:rPr>
              <a:t>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tk.Tk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Creates the main application window.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tk.Label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Displays text or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tk.Button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Creates interactive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tk.Entry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Accepts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tk.Frame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Groups widgets 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tk.Canvas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Used for drawing shapes and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pack(), grid(), place()</a:t>
            </a:r>
            <a:r>
              <a:rPr lang="en-US" dirty="0">
                <a:solidFill>
                  <a:schemeClr val="bg1"/>
                </a:solidFill>
              </a:rPr>
              <a:t> – Methods for widget layout.</a:t>
            </a:r>
          </a:p>
        </p:txBody>
      </p:sp>
    </p:spTree>
    <p:extLst>
      <p:ext uri="{BB962C8B-B14F-4D97-AF65-F5344CB8AC3E}">
        <p14:creationId xmlns:p14="http://schemas.microsoft.com/office/powerpoint/2010/main" val="325513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980D3-3242-673E-0D74-4D6598DF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59DC-627D-54EE-858D-D8DBB458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512" y="-397086"/>
            <a:ext cx="10744488" cy="1616904"/>
          </a:xfrm>
        </p:spPr>
        <p:txBody>
          <a:bodyPr/>
          <a:lstStyle/>
          <a:p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1A703-9447-6F16-72E5-92095C0A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E292C-2220-70F1-24AE-5F9555DE6DE4}"/>
              </a:ext>
            </a:extLst>
          </p:cNvPr>
          <p:cNvSpPr txBox="1"/>
          <p:nvPr/>
        </p:nvSpPr>
        <p:spPr>
          <a:xfrm>
            <a:off x="8859534" y="1545995"/>
            <a:ext cx="2199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PyQt</a:t>
            </a:r>
            <a:r>
              <a:rPr lang="en-US" altLang="ko-KR" sz="2400" b="1" dirty="0">
                <a:solidFill>
                  <a:schemeClr val="accent2"/>
                </a:solidFill>
              </a:rPr>
              <a:t>?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6A38-7FB1-D502-7961-46015A52D8DE}"/>
              </a:ext>
            </a:extLst>
          </p:cNvPr>
          <p:cNvSpPr txBox="1"/>
          <p:nvPr/>
        </p:nvSpPr>
        <p:spPr>
          <a:xfrm>
            <a:off x="1633194" y="2228671"/>
            <a:ext cx="10558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PyQt</a:t>
            </a:r>
            <a:r>
              <a:rPr lang="en-US" dirty="0">
                <a:solidFill>
                  <a:schemeClr val="bg1"/>
                </a:solidFill>
              </a:rPr>
              <a:t> is a powerful GUI library for Python that provides more advanced features and customization options than </a:t>
            </a:r>
            <a:r>
              <a:rPr lang="en-US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. It is based on Qt, a popular C++ framework.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034CB-0935-2BCC-C356-05E666307D0F}"/>
              </a:ext>
            </a:extLst>
          </p:cNvPr>
          <p:cNvSpPr txBox="1"/>
          <p:nvPr/>
        </p:nvSpPr>
        <p:spPr>
          <a:xfrm>
            <a:off x="1633194" y="2958080"/>
            <a:ext cx="7077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altLang="ko-KR" b="1" dirty="0" err="1">
                <a:solidFill>
                  <a:schemeClr val="bg1"/>
                </a:solidFill>
              </a:rPr>
              <a:t>PyQt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More advanced UI components and styling.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Supports complex applications with animations, multi-threading,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More modern appearance and cross-platform compatibility.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DAC9B-7629-E230-86A9-61D6E9294277}"/>
              </a:ext>
            </a:extLst>
          </p:cNvPr>
          <p:cNvSpPr txBox="1"/>
          <p:nvPr/>
        </p:nvSpPr>
        <p:spPr>
          <a:xfrm>
            <a:off x="1570576" y="4282999"/>
            <a:ext cx="8941995" cy="2308324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</a:rPr>
              <a:t>p</a:t>
            </a:r>
            <a:r>
              <a:rPr lang="en-US" sz="1800" dirty="0">
                <a:solidFill>
                  <a:schemeClr val="accent2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 install </a:t>
            </a:r>
            <a:r>
              <a:rPr lang="en-US" altLang="ko-KR" sz="1800" dirty="0">
                <a:solidFill>
                  <a:schemeClr val="accent1"/>
                </a:solidFill>
              </a:rPr>
              <a:t>PyQt5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 </a:t>
            </a:r>
            <a:r>
              <a:rPr lang="en-US" altLang="ko-KR" dirty="0" err="1">
                <a:solidFill>
                  <a:schemeClr val="bg1"/>
                </a:solidFill>
              </a:rPr>
              <a:t>PyQt</a:t>
            </a:r>
            <a:r>
              <a:rPr lang="en-US" dirty="0">
                <a:solidFill>
                  <a:schemeClr val="bg1"/>
                </a:solidFill>
              </a:rPr>
              <a:t>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QApplication</a:t>
            </a:r>
            <a:r>
              <a:rPr lang="en-US" dirty="0">
                <a:solidFill>
                  <a:schemeClr val="bg1"/>
                </a:solidFill>
              </a:rPr>
              <a:t> – Manages application-wide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QWidget</a:t>
            </a:r>
            <a:r>
              <a:rPr lang="en-US" dirty="0">
                <a:solidFill>
                  <a:schemeClr val="bg1"/>
                </a:solidFill>
              </a:rPr>
              <a:t> – The base class for all UI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QLabel</a:t>
            </a:r>
            <a:r>
              <a:rPr lang="en-US" dirty="0">
                <a:solidFill>
                  <a:schemeClr val="bg1"/>
                </a:solidFill>
              </a:rPr>
              <a:t> – Displays text and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QPushButton</a:t>
            </a:r>
            <a:r>
              <a:rPr lang="en-US" dirty="0">
                <a:solidFill>
                  <a:schemeClr val="bg1"/>
                </a:solidFill>
              </a:rPr>
              <a:t> – Creates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QLineEdit</a:t>
            </a:r>
            <a:r>
              <a:rPr lang="en-US" dirty="0">
                <a:solidFill>
                  <a:schemeClr val="bg1"/>
                </a:solidFill>
              </a:rPr>
              <a:t> – Accepts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QVBoxLayout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QHBoxLayout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Layout management.</a:t>
            </a:r>
          </a:p>
        </p:txBody>
      </p:sp>
    </p:spTree>
    <p:extLst>
      <p:ext uri="{BB962C8B-B14F-4D97-AF65-F5344CB8AC3E}">
        <p14:creationId xmlns:p14="http://schemas.microsoft.com/office/powerpoint/2010/main" val="64888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BEF-488D-BF39-8131-1A1E2FB1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Choosing between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3E12CB-24CC-9CFE-75D1-C8C801BF1531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4191494865"/>
              </p:ext>
            </p:extLst>
          </p:nvPr>
        </p:nvGraphicFramePr>
        <p:xfrm>
          <a:off x="1487193" y="2216050"/>
          <a:ext cx="10619967" cy="42932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39989">
                  <a:extLst>
                    <a:ext uri="{9D8B030D-6E8A-4147-A177-3AD203B41FA5}">
                      <a16:colId xmlns:a16="http://schemas.microsoft.com/office/drawing/2014/main" val="118280196"/>
                    </a:ext>
                  </a:extLst>
                </a:gridCol>
                <a:gridCol w="3539989">
                  <a:extLst>
                    <a:ext uri="{9D8B030D-6E8A-4147-A177-3AD203B41FA5}">
                      <a16:colId xmlns:a16="http://schemas.microsoft.com/office/drawing/2014/main" val="2089977196"/>
                    </a:ext>
                  </a:extLst>
                </a:gridCol>
                <a:gridCol w="3539989">
                  <a:extLst>
                    <a:ext uri="{9D8B030D-6E8A-4147-A177-3AD203B41FA5}">
                      <a16:colId xmlns:a16="http://schemas.microsoft.com/office/drawing/2014/main" val="3182244944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Tkinter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PyQt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60843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Ease of Use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Easy to learn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More complex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38636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Installation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Pre-installed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Requires separate installation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87863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Customization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Limited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Highly customizable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83167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Lightweight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Heavier but more powerful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434564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Best for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Simple applications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Advanced applications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73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D170-9A9E-D51D-C44F-373AE62B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924C-D56B-5559-E9F9-B3AEC6F2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3646D-B44C-7D6B-FCFA-E3226345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1E6FB-FC06-2E4E-FE08-FAD7293D5B05}"/>
              </a:ext>
            </a:extLst>
          </p:cNvPr>
          <p:cNvSpPr txBox="1"/>
          <p:nvPr/>
        </p:nvSpPr>
        <p:spPr>
          <a:xfrm>
            <a:off x="1586060" y="2224663"/>
            <a:ext cx="1060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Inno Setup is a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bg1"/>
                </a:solidFill>
              </a:rPr>
              <a:t> script-based installer system for Windows that allows developers to create professional installation packages for their software. It provides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graphical installation wizard.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 Menu and desktop shortcuts.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Uninstall options in the Windows Control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Customizable installation settings and compression to reduce file size.</a:t>
            </a:r>
          </a:p>
        </p:txBody>
      </p:sp>
      <p:pic>
        <p:nvPicPr>
          <p:cNvPr id="2050" name="Picture 2" descr="Inno Setup - Wikipedia">
            <a:extLst>
              <a:ext uri="{FF2B5EF4-FFF2-40B4-BE49-F238E27FC236}">
                <a16:creationId xmlns:a16="http://schemas.microsoft.com/office/drawing/2014/main" id="{827B0475-D2D0-3856-93C8-BD130B42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1BFF0-9F3A-5131-8E35-3058639B3B8A}"/>
              </a:ext>
            </a:extLst>
          </p:cNvPr>
          <p:cNvSpPr txBox="1"/>
          <p:nvPr/>
        </p:nvSpPr>
        <p:spPr>
          <a:xfrm>
            <a:off x="8859534" y="1545995"/>
            <a:ext cx="288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8031-3FED-0CAC-F91D-4352D70684BA}"/>
              </a:ext>
            </a:extLst>
          </p:cNvPr>
          <p:cNvSpPr txBox="1"/>
          <p:nvPr/>
        </p:nvSpPr>
        <p:spPr>
          <a:xfrm>
            <a:off x="1487773" y="4188767"/>
            <a:ext cx="315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Installing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96654-E03D-5597-EB11-C5693D6D9392}"/>
              </a:ext>
            </a:extLst>
          </p:cNvPr>
          <p:cNvSpPr txBox="1"/>
          <p:nvPr/>
        </p:nvSpPr>
        <p:spPr>
          <a:xfrm>
            <a:off x="1594371" y="4679808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To install Inno Setup: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Inno Setup from the official website:</a:t>
            </a:r>
          </a:p>
          <a:p>
            <a:r>
              <a:rPr lang="en-US" dirty="0">
                <a:hlinkClick r:id="rId3"/>
              </a:rPr>
              <a:t>Inno Setup Downloads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Install it on your Windows system.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Open the </a:t>
            </a:r>
            <a:r>
              <a:rPr lang="en-US" b="1" dirty="0">
                <a:solidFill>
                  <a:schemeClr val="bg1"/>
                </a:solidFill>
              </a:rPr>
              <a:t>Inno Setup Compiler</a:t>
            </a:r>
            <a:r>
              <a:rPr lang="en-US" dirty="0">
                <a:solidFill>
                  <a:schemeClr val="bg1"/>
                </a:solidFill>
              </a:rPr>
              <a:t> after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71224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568DF-28A9-0965-3EF9-DD52F2611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2C23-6B7B-838A-3BF5-FBF02E80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0AA61-32F5-5001-ED64-4BF98CEA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72C79-3AF9-10C5-10A2-C6CF1A1EE9EB}"/>
              </a:ext>
            </a:extLst>
          </p:cNvPr>
          <p:cNvSpPr txBox="1"/>
          <p:nvPr/>
        </p:nvSpPr>
        <p:spPr>
          <a:xfrm>
            <a:off x="1586060" y="2224663"/>
            <a:ext cx="1060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Inno Setup is a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bg1"/>
                </a:solidFill>
              </a:rPr>
              <a:t> script-based installer system for Windows that allows developers to create professional installation packages for their software. It provides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graphical installation wizard.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 Menu and desktop shortcuts.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Uninstall options in the Windows Control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Customizable installation settings and compression to reduce file size.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119B6-D586-F43F-91AB-2487EA3D5CBB}"/>
              </a:ext>
            </a:extLst>
          </p:cNvPr>
          <p:cNvSpPr txBox="1"/>
          <p:nvPr/>
        </p:nvSpPr>
        <p:spPr>
          <a:xfrm>
            <a:off x="8859534" y="1545995"/>
            <a:ext cx="288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3BA02-0C74-6EBC-604F-FEFE35326B7A}"/>
              </a:ext>
            </a:extLst>
          </p:cNvPr>
          <p:cNvSpPr txBox="1"/>
          <p:nvPr/>
        </p:nvSpPr>
        <p:spPr>
          <a:xfrm>
            <a:off x="1487773" y="4188767"/>
            <a:ext cx="315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Installing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621AA-DE4E-99B1-9968-87CE6FDADE84}"/>
              </a:ext>
            </a:extLst>
          </p:cNvPr>
          <p:cNvSpPr txBox="1"/>
          <p:nvPr/>
        </p:nvSpPr>
        <p:spPr>
          <a:xfrm>
            <a:off x="1594370" y="4679808"/>
            <a:ext cx="9821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To install Inno Setup: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Inno Setup from the official website:</a:t>
            </a:r>
          </a:p>
          <a:p>
            <a:r>
              <a:rPr lang="en-US" dirty="0">
                <a:hlinkClick r:id="rId2"/>
              </a:rPr>
              <a:t>Inno Setup Downloads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Install it on your Windows system. Then open the </a:t>
            </a:r>
            <a:r>
              <a:rPr lang="en-US" b="1" dirty="0">
                <a:solidFill>
                  <a:schemeClr val="bg1"/>
                </a:solidFill>
              </a:rPr>
              <a:t>Inno Setup Compiler</a:t>
            </a:r>
            <a:r>
              <a:rPr lang="en-US" dirty="0">
                <a:solidFill>
                  <a:schemeClr val="bg1"/>
                </a:solidFill>
              </a:rPr>
              <a:t> after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270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EA21-C89C-C402-FD4F-30A2B000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4FC-2200-7210-6BD1-5953B870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4313-B5E6-6945-6CAF-9958E107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D100F-2A72-0567-DF17-1139D4EC2BF6}"/>
              </a:ext>
            </a:extLst>
          </p:cNvPr>
          <p:cNvSpPr txBox="1"/>
          <p:nvPr/>
        </p:nvSpPr>
        <p:spPr>
          <a:xfrm>
            <a:off x="1431213" y="1545995"/>
            <a:ext cx="425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Writing an Inno Setup Script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5CD6A7-0214-A419-AED1-3670E669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2" y="2211379"/>
            <a:ext cx="89091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you have an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file from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PyInstaller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follow these steps to create an installer: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Inno Setup Compiler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File → 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start a new script.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the Wizard or manually write a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45BD4-FF20-3E68-A306-A43C57EAAB72}"/>
              </a:ext>
            </a:extLst>
          </p:cNvPr>
          <p:cNvSpPr txBox="1"/>
          <p:nvPr/>
        </p:nvSpPr>
        <p:spPr>
          <a:xfrm>
            <a:off x="1431213" y="361542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Compiling and Testing the Installer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992184-CB2C-6B44-ABE9-585B4D5E4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2" y="3863800"/>
            <a:ext cx="874149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Inno Setup.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will generate an installer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Setup_MyApp.exe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 the installer on a test machine.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Verify that: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software installs correctly.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desktop and Start Menu shortcuts work.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uninstall option is available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Control Panel → Programs and 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Inno Setup Compiler 6.4.1 - Download, Review, Screenshots">
            <a:extLst>
              <a:ext uri="{FF2B5EF4-FFF2-40B4-BE49-F238E27FC236}">
                <a16:creationId xmlns:a16="http://schemas.microsoft.com/office/drawing/2014/main" id="{502E2E0B-3394-D51F-553C-E623F182C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" b="6010"/>
          <a:stretch/>
        </p:blipFill>
        <p:spPr bwMode="auto">
          <a:xfrm>
            <a:off x="466725" y="808452"/>
            <a:ext cx="11258550" cy="501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7CB34-F97B-1DBD-79FC-7B5BA6E4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3BDA-F92A-BA52-77D9-5156994F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72" y="-515845"/>
            <a:ext cx="10704227" cy="1616904"/>
          </a:xfrm>
        </p:spPr>
        <p:txBody>
          <a:bodyPr/>
          <a:lstStyle/>
          <a:p>
            <a:r>
              <a:rPr lang="en-US" dirty="0"/>
              <a:t>END-TO-END WORKFLOW: FROM PYTHON SCRIPT TO DISTRIBUTED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CED24-3B43-6DA2-2CAF-BE1CBDAA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A826F-9393-C290-BECD-6757822193B8}"/>
              </a:ext>
            </a:extLst>
          </p:cNvPr>
          <p:cNvSpPr txBox="1"/>
          <p:nvPr/>
        </p:nvSpPr>
        <p:spPr>
          <a:xfrm>
            <a:off x="9811641" y="1545995"/>
            <a:ext cx="1570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Overview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A63D5C-ADF5-3DC8-6E3C-C46DD668D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188682"/>
              </p:ext>
            </p:extLst>
          </p:nvPr>
        </p:nvGraphicFramePr>
        <p:xfrm>
          <a:off x="1890596" y="2007660"/>
          <a:ext cx="9723227" cy="4850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58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1. Lecture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algn="just"/>
            <a:r>
              <a:rPr lang="en-US" dirty="0"/>
              <a:t>During this lecture, students will explore the </a:t>
            </a:r>
            <a:r>
              <a:rPr lang="en-US" b="1" dirty="0"/>
              <a:t>key principles of software design</a:t>
            </a:r>
            <a:r>
              <a:rPr lang="en-US" dirty="0"/>
              <a:t>—ranging from </a:t>
            </a:r>
            <a:r>
              <a:rPr lang="en-US" b="1" dirty="0"/>
              <a:t>architecture styles</a:t>
            </a:r>
            <a:r>
              <a:rPr lang="en-US" dirty="0"/>
              <a:t> to </a:t>
            </a:r>
            <a:r>
              <a:rPr lang="en-US" b="1" dirty="0"/>
              <a:t>common design patterns</a:t>
            </a:r>
            <a:r>
              <a:rPr lang="en-US" dirty="0"/>
              <a:t>—and learn how to apply them to a </a:t>
            </a:r>
            <a:r>
              <a:rPr lang="en-US" b="1" dirty="0"/>
              <a:t>remote sensing software project</a:t>
            </a:r>
            <a:r>
              <a:rPr lang="en-US" dirty="0"/>
              <a:t>. The lecture will emphasize </a:t>
            </a:r>
            <a:r>
              <a:rPr lang="en-US" b="1" dirty="0"/>
              <a:t>best practices</a:t>
            </a:r>
            <a:r>
              <a:rPr lang="en-US" dirty="0"/>
              <a:t> that enable collaboration, scalability, and maintainability, ensuring students have a solid blueprint before diving into heavy coding in the coming weeks.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C057-C842-0C4B-1FE6-8B4A2029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F262-3C5B-BC46-0169-29931A93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72" y="-515845"/>
            <a:ext cx="10704227" cy="1616904"/>
          </a:xfrm>
        </p:spPr>
        <p:txBody>
          <a:bodyPr/>
          <a:lstStyle/>
          <a:p>
            <a:r>
              <a:rPr lang="en-US" dirty="0"/>
              <a:t>END-TO-END WORKFLOW: FROM PYTHON SCRIPT TO DISTRIBUTED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1F2B-5383-ADA1-9187-5735D296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A4A1D-C951-2499-4B6E-DF9DF280C8F5}"/>
              </a:ext>
            </a:extLst>
          </p:cNvPr>
          <p:cNvSpPr txBox="1"/>
          <p:nvPr/>
        </p:nvSpPr>
        <p:spPr>
          <a:xfrm>
            <a:off x="9811641" y="1545995"/>
            <a:ext cx="161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EXAMPLE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EB7C2-D7CE-40F7-637F-FD1BAD0D3203}"/>
              </a:ext>
            </a:extLst>
          </p:cNvPr>
          <p:cNvSpPr txBox="1"/>
          <p:nvPr/>
        </p:nvSpPr>
        <p:spPr>
          <a:xfrm>
            <a:off x="1574622" y="2007660"/>
            <a:ext cx="10530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will develop a simple GUI screen to allow users Enter their name and submit it.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2FAFD-FD80-D76B-701C-7E9943C07E4A}"/>
              </a:ext>
            </a:extLst>
          </p:cNvPr>
          <p:cNvSpPr txBox="1"/>
          <p:nvPr/>
        </p:nvSpPr>
        <p:spPr>
          <a:xfrm>
            <a:off x="1545325" y="2674461"/>
            <a:ext cx="10338846" cy="404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586C0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Arial Nova (Body)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example_function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Arial Nova (Body)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“You has submitted your name!"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 Example"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Label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"Enter your name:"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sticky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"W"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Entry field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name_entry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Entry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name_entry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Button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"Submit"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example_function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mainloop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6920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10" y="-1101852"/>
            <a:ext cx="4352662" cy="2203704"/>
          </a:xfrm>
        </p:spPr>
        <p:txBody>
          <a:bodyPr/>
          <a:lstStyle/>
          <a:p>
            <a:pPr lvl="0"/>
            <a:r>
              <a:rPr lang="en-US" altLang="ko-KR" noProof="0" dirty="0"/>
              <a:t>ASSIGNMENT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/>
          <a:srcRect l="21426" r="21426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3429000"/>
            <a:ext cx="6050989" cy="5125323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altLang="ko-KR" dirty="0"/>
              <a:t>1. Set up environment + </a:t>
            </a:r>
            <a:r>
              <a:rPr lang="en-US" altLang="ko-KR" dirty="0" err="1"/>
              <a:t>pyinstaller</a:t>
            </a:r>
            <a:r>
              <a:rPr lang="en-US" altLang="ko-KR" dirty="0"/>
              <a:t> for your laptop.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2. Install all of the libraries from last semester.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3. Learn and remember today’s lecture.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4. Follow the examples in the lecture and submit the code and results. 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5C28-0F55-F18C-4ACB-67D8CF58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C043-8F7E-D574-0526-44159F93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WHY PACKAGE PYTHON APPS?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B33E-0AA2-8C61-3796-8830C287260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/>
              <a:t>Eliminate the need for end users to install Python or manage dependencies.</a:t>
            </a:r>
          </a:p>
          <a:p>
            <a:pPr marL="342900" indent="-342900" algn="just">
              <a:buAutoNum type="arabicPeriod"/>
            </a:pPr>
            <a:r>
              <a:rPr lang="en-US" dirty="0"/>
              <a:t>Improve user experience with a polished, double-clickable installer. </a:t>
            </a:r>
          </a:p>
          <a:p>
            <a:pPr marL="342900" indent="-342900" algn="just">
              <a:buAutoNum type="arabicPeriod"/>
            </a:pPr>
            <a:r>
              <a:rPr lang="en-US" dirty="0"/>
              <a:t>Ensure consistent performance across various Windows machines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63C1-3715-2159-7064-FE2DB1F8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4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F8EE-76B7-F663-28EF-C7F9BE58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0B64-5413-76AF-E0A5-01F200C5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Overview of lecture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2CC3-5D96-7F46-899C-7D7CC2B9E6C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 err="1"/>
              <a:t>PyInstaller</a:t>
            </a:r>
            <a:r>
              <a:rPr lang="en-US" dirty="0"/>
              <a:t>: Bundle Python scripts (and dependencies) into a single executable.</a:t>
            </a:r>
          </a:p>
          <a:p>
            <a:pPr marL="342900" indent="-342900" algn="just">
              <a:buAutoNum type="arabicPeriod"/>
            </a:pPr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Inno Setup: Build a professional Windows installer (with a wizard, Start Menu shortcuts, Uninstall option, etc.).</a:t>
            </a:r>
          </a:p>
          <a:p>
            <a:pPr marL="342900" indent="-342900" algn="just">
              <a:buAutoNum type="arabicPeriod"/>
            </a:pPr>
            <a:r>
              <a:rPr lang="en-US" dirty="0"/>
              <a:t>End-to-End Workflow: Start from a working Python script, end with a ready-to-distribute .exe + installer.</a:t>
            </a:r>
          </a:p>
          <a:p>
            <a:pPr marL="342900" indent="-342900" algn="just">
              <a:buAutoNum type="arabicPeriod"/>
            </a:pPr>
            <a:r>
              <a:rPr lang="en-US" dirty="0"/>
              <a:t>Consider a remote sensing or image processing tool from last semester. Show how we might package it so that non-technical users (e.g., stakeholders, lab colleagues) can install and run it easily.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E6881-1593-182E-CAF2-B9A88655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4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EA39-DA8D-6C7E-8E32-4C4BAF87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7F0D-3CA4-1436-2283-AC69353C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Overview of lecture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91BD-7C57-3673-BA65-042391116A6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 err="1"/>
              <a:t>PyInstaller</a:t>
            </a:r>
            <a:r>
              <a:rPr lang="en-US" dirty="0"/>
              <a:t>: Bundle Python scripts (and dependencies) into a single executable.</a:t>
            </a:r>
          </a:p>
          <a:p>
            <a:pPr marL="342900" indent="-342900" algn="just">
              <a:buAutoNum type="arabicPeriod"/>
            </a:pPr>
            <a:r>
              <a:rPr lang="en-US" dirty="0"/>
              <a:t>Inno Setup: Build a professional Windows installer (with a wizard, Start Menu shortcuts, Uninstall option, etc.).</a:t>
            </a:r>
          </a:p>
          <a:p>
            <a:pPr marL="342900" indent="-342900" algn="just">
              <a:buAutoNum type="arabicPeriod"/>
            </a:pPr>
            <a:r>
              <a:rPr lang="en-US" dirty="0"/>
              <a:t>End-to-End Workflow: Start from a working Python script, end with a ready-to-distribute .exe + </a:t>
            </a:r>
            <a:r>
              <a:rPr lang="en-US" altLang="ko-KR" dirty="0"/>
              <a:t>installer. </a:t>
            </a:r>
          </a:p>
          <a:p>
            <a:pPr marL="342900" indent="-342900" algn="just">
              <a:buAutoNum type="arabicPeriod"/>
            </a:pPr>
            <a:r>
              <a:rPr lang="en-US" dirty="0"/>
              <a:t>Consider a remote sensing or image processing tool from last semester. Show how we might package it so that non-technical users (e.g., stakeholders, lab colleagues) can </a:t>
            </a:r>
            <a:r>
              <a:rPr lang="en-US" altLang="ko-KR" dirty="0"/>
              <a:t>install and run it easily.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C96D4-CD96-EC4D-DDDB-362462E9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D02B-D79C-BDDF-E25D-575B2972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A86B2-17C5-C9AC-72F3-563826C5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242F-1483-7412-164E-AD761F982096}"/>
              </a:ext>
            </a:extLst>
          </p:cNvPr>
          <p:cNvSpPr txBox="1"/>
          <p:nvPr/>
        </p:nvSpPr>
        <p:spPr>
          <a:xfrm>
            <a:off x="8518802" y="1545995"/>
            <a:ext cx="302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is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r>
              <a:rPr lang="en-US" sz="2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6B609E-8D24-7206-8CA1-348ED5D99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222816"/>
            <a:ext cx="99295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is a Python package that allows us to convert Python scripts (.</a:t>
            </a:r>
            <a:r>
              <a:rPr lang="en-US" dirty="0" err="1">
                <a:solidFill>
                  <a:schemeClr val="bg1"/>
                </a:solidFill>
              </a:rPr>
              <a:t>py</a:t>
            </a:r>
            <a:r>
              <a:rPr lang="en-US" dirty="0">
                <a:solidFill>
                  <a:schemeClr val="bg1"/>
                </a:solidFill>
              </a:rPr>
              <a:t>) into standalone executables (.exe) that can run on Windows, macOS, and Linux without requiring Python to be installed.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61A21-2D40-C2C9-3CAE-4B0091383E04}"/>
              </a:ext>
            </a:extLst>
          </p:cNvPr>
          <p:cNvSpPr txBox="1"/>
          <p:nvPr/>
        </p:nvSpPr>
        <p:spPr>
          <a:xfrm>
            <a:off x="8518802" y="4964437"/>
            <a:ext cx="313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Installing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56F0B-837D-B969-D449-8888C7067692}"/>
              </a:ext>
            </a:extLst>
          </p:cNvPr>
          <p:cNvSpPr txBox="1"/>
          <p:nvPr/>
        </p:nvSpPr>
        <p:spPr>
          <a:xfrm>
            <a:off x="2095467" y="5726255"/>
            <a:ext cx="24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p</a:t>
            </a:r>
            <a:r>
              <a:rPr lang="en-US" sz="2000" dirty="0">
                <a:solidFill>
                  <a:schemeClr val="accent2"/>
                </a:solidFill>
              </a:rPr>
              <a:t>ip</a:t>
            </a:r>
            <a:r>
              <a:rPr lang="en-US" sz="2000" dirty="0">
                <a:solidFill>
                  <a:schemeClr val="bg1"/>
                </a:solidFill>
              </a:rPr>
              <a:t> install </a:t>
            </a:r>
            <a:r>
              <a:rPr lang="en-US" sz="2000" dirty="0" err="1">
                <a:solidFill>
                  <a:schemeClr val="accent1"/>
                </a:solidFill>
              </a:rPr>
              <a:t>pyinstaller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E4411-38B2-B756-51F3-FB99E2294608}"/>
              </a:ext>
            </a:extLst>
          </p:cNvPr>
          <p:cNvSpPr txBox="1"/>
          <p:nvPr/>
        </p:nvSpPr>
        <p:spPr>
          <a:xfrm>
            <a:off x="2095467" y="6230383"/>
            <a:ext cx="2400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1"/>
                </a:solidFill>
              </a:rPr>
              <a:t>p</a:t>
            </a:r>
            <a:r>
              <a:rPr lang="en-US" sz="2000" dirty="0" err="1">
                <a:solidFill>
                  <a:schemeClr val="accent1"/>
                </a:solidFill>
              </a:rPr>
              <a:t>yinstaller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4"/>
                </a:solidFill>
              </a:rPr>
              <a:t>--version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B5B94-0FB4-1011-E877-2B22C8264E9A}"/>
              </a:ext>
            </a:extLst>
          </p:cNvPr>
          <p:cNvSpPr txBox="1"/>
          <p:nvPr/>
        </p:nvSpPr>
        <p:spPr>
          <a:xfrm>
            <a:off x="1598340" y="3303771"/>
            <a:ext cx="9950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err="1">
                <a:solidFill>
                  <a:schemeClr val="bg1"/>
                </a:solidFill>
              </a:rPr>
              <a:t>PyInstaller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Removes the need for end-users to install Python and dependencies manually.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compatibility with different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Simplifies software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19708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A1FF-D14B-7558-A11F-21278000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25A0-E95C-F945-4C01-BCB24B07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04975-3595-9F61-8C67-1A3357D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FBB64-26E0-994C-84FD-FBDA6156DC71}"/>
              </a:ext>
            </a:extLst>
          </p:cNvPr>
          <p:cNvSpPr txBox="1"/>
          <p:nvPr/>
        </p:nvSpPr>
        <p:spPr>
          <a:xfrm>
            <a:off x="8518802" y="1545995"/>
            <a:ext cx="27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Modes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5021FB-7603-34BA-56E2-A4D228BA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3" y="2829993"/>
            <a:ext cx="1066485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PyInstaller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provides different modes for packaging applications: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One-File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Generates a single executable that extracts dependencies at runtime.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One-Folder Mode (Default): Creates a folder containing all necessary files.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Keeps the terminal open (useful for debugging).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Suppresses the terminal (for GUI applications).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2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72D6-BE83-50EA-9E37-E503A2BE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34D7-DE44-8BCF-DC2B-FEAB6081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BEE2B-E1E2-714B-0299-304C6EAF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BCFB6-BF73-8BDB-B6BE-E44D05173BC1}"/>
              </a:ext>
            </a:extLst>
          </p:cNvPr>
          <p:cNvSpPr txBox="1"/>
          <p:nvPr/>
        </p:nvSpPr>
        <p:spPr>
          <a:xfrm>
            <a:off x="7935707" y="1545995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2"/>
                </a:solidFill>
              </a:rPr>
              <a:t>Console vs Windowed Mode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5C17FB-5424-1B0F-6B69-6212F1D3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417" y="2288806"/>
            <a:ext cx="872142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default)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Opens a command prompt (terminal) when running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Useful for debugging because it displays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statements and error messages.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the error message remains visible.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Runs the application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without a terminal window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for GUI applications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PyQt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Suppresses error messages and print statements.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it may close silently without displaying an error.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3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5295-0086-287C-32D3-BCA46DC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20250310-0703-17.1512728">
            <a:hlinkClick r:id="" action="ppaction://media"/>
            <a:extLst>
              <a:ext uri="{FF2B5EF4-FFF2-40B4-BE49-F238E27FC236}">
                <a16:creationId xmlns:a16="http://schemas.microsoft.com/office/drawing/2014/main" id="{7803E8FD-C309-085F-7BEB-65550BF9B0A5}"/>
              </a:ext>
            </a:extLst>
          </p:cNvPr>
          <p:cNvPicPr>
            <a:picLocks noGrp="1" noChangeAspect="1"/>
          </p:cNvPicPr>
          <p:nvPr>
            <p:ph sz="quarter" idx="3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312" y="-16057"/>
            <a:ext cx="9231083" cy="68731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A06DE-8501-C354-AEBE-2B23D59E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{54AE0A50-51BF-466E-A025-C1400F44E7CC}tf11936837_win32</Template>
  <TotalTime>6341</TotalTime>
  <Words>1815</Words>
  <Application>Microsoft Office PowerPoint</Application>
  <PresentationFormat>Widescreen</PresentationFormat>
  <Paragraphs>223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Nova (Body)</vt:lpstr>
      <vt:lpstr>Arial Unicode MS</vt:lpstr>
      <vt:lpstr>Arial</vt:lpstr>
      <vt:lpstr>Arial Nova</vt:lpstr>
      <vt:lpstr>Biome</vt:lpstr>
      <vt:lpstr>Calibri</vt:lpstr>
      <vt:lpstr>Custom</vt:lpstr>
      <vt:lpstr>SOFTWARE DESIGN FUNDAMENTALS</vt:lpstr>
      <vt:lpstr>1. Lecture overview</vt:lpstr>
      <vt:lpstr>WHY PACKAGE PYTHON APPS?</vt:lpstr>
      <vt:lpstr>Overview of lecture goals</vt:lpstr>
      <vt:lpstr>Overview of lecture goals</vt:lpstr>
      <vt:lpstr>Pyinstaller fundamentals</vt:lpstr>
      <vt:lpstr>Pyinstaller fundamentals</vt:lpstr>
      <vt:lpstr>Pyinstaller fundamentals</vt:lpstr>
      <vt:lpstr>PowerPoint Presentation</vt:lpstr>
      <vt:lpstr>Pyinstaller fundamentals</vt:lpstr>
      <vt:lpstr>Pyinstaller fundamentals</vt:lpstr>
      <vt:lpstr>Pyinstaller fundamentals</vt:lpstr>
      <vt:lpstr>INTRODUCTION TO GUI DEVELOPMENT with tkinter and pyqt</vt:lpstr>
      <vt:lpstr>INTRODUCTION TO GUI DEVELOPMENT with tkinter and pyqt</vt:lpstr>
      <vt:lpstr>Choosing between tkinter and pyqt</vt:lpstr>
      <vt:lpstr>INNO SETUP</vt:lpstr>
      <vt:lpstr>INNO SETUP</vt:lpstr>
      <vt:lpstr>INNO SETUP</vt:lpstr>
      <vt:lpstr>END-TO-END WORKFLOW: FROM PYTHON SCRIPT TO DISTRIBUTED SOFTWARE</vt:lpstr>
      <vt:lpstr>END-TO-END WORKFLOW: FROM PYTHON SCRIPT TO DISTRIBUTED SOFTWARE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 Huỳnh</dc:creator>
  <cp:lastModifiedBy>Huy Hoà Huỳnh</cp:lastModifiedBy>
  <cp:revision>44</cp:revision>
  <dcterms:created xsi:type="dcterms:W3CDTF">2024-08-06T02:20:37Z</dcterms:created>
  <dcterms:modified xsi:type="dcterms:W3CDTF">2025-03-11T08:34:49Z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